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2" r:id="rId2"/>
  </p:sldMasterIdLst>
  <p:notesMasterIdLst>
    <p:notesMasterId r:id="rId16"/>
  </p:notesMasterIdLst>
  <p:sldIdLst>
    <p:sldId id="259" r:id="rId3"/>
    <p:sldId id="279" r:id="rId4"/>
    <p:sldId id="295" r:id="rId5"/>
    <p:sldId id="274" r:id="rId6"/>
    <p:sldId id="294" r:id="rId7"/>
    <p:sldId id="296" r:id="rId8"/>
    <p:sldId id="283" r:id="rId9"/>
    <p:sldId id="297" r:id="rId10"/>
    <p:sldId id="300" r:id="rId11"/>
    <p:sldId id="301" r:id="rId12"/>
    <p:sldId id="302" r:id="rId13"/>
    <p:sldId id="303" r:id="rId14"/>
    <p:sldId id="28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  <p:embeddedFont>
      <p:font typeface="Fira Sans Medium" panose="020B0603050000020004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72">
          <p15:clr>
            <a:srgbClr val="A4A3A4"/>
          </p15:clr>
        </p15:guide>
        <p15:guide id="2" orient="horz" pos="249">
          <p15:clr>
            <a:srgbClr val="A4A3A4"/>
          </p15:clr>
        </p15:guide>
        <p15:guide id="3" orient="horz" pos="4047">
          <p15:clr>
            <a:srgbClr val="A4A3A4"/>
          </p15:clr>
        </p15:guide>
        <p15:guide id="4" pos="7296">
          <p15:clr>
            <a:srgbClr val="A4A3A4"/>
          </p15:clr>
        </p15:guide>
        <p15:guide id="5" orient="horz" pos="2266">
          <p15:clr>
            <a:srgbClr val="A4A3A4"/>
          </p15:clr>
        </p15:guide>
        <p15:guide id="6" orient="horz" pos="5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A36"/>
    <a:srgbClr val="003DA5"/>
    <a:srgbClr val="FFB81D"/>
    <a:srgbClr val="F4F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7"/>
    <p:restoredTop sz="94688"/>
  </p:normalViewPr>
  <p:slideViewPr>
    <p:cSldViewPr snapToGrid="0" snapToObjects="1">
      <p:cViewPr varScale="1">
        <p:scale>
          <a:sx n="94" d="100"/>
          <a:sy n="94" d="100"/>
        </p:scale>
        <p:origin x="972" y="68"/>
      </p:cViewPr>
      <p:guideLst>
        <p:guide pos="472"/>
        <p:guide orient="horz" pos="249"/>
        <p:guide orient="horz" pos="4047"/>
        <p:guide pos="7296"/>
        <p:guide orient="horz" pos="2266"/>
        <p:guide orient="horz" pos="5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1DD2-8421-F74C-8DD7-90D709FC9F6E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A39B-50AA-634B-8E2C-29BE284B4B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ach row is assigned a fixed channel in a cyclic manner</a:t>
            </a:r>
            <a:r>
              <a:rPr lang="en-US" altLang="zh-CN">
                <a:sym typeface="+mn-ea"/>
              </a:rPr>
              <a:t>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This new format consists of an array of (row length, row pointer) pairsand an array of (value, column id) pairs. The (value, column id) array stores the non-zero elements from the sparse matrix along with their column ids.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The ith entry in the (row length, row pointer) array stores the number of non-zeros in the ith row and the pointer to the first non-zero element from that row in the (value, column id) array. </a:t>
            </a:r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ach row is assigned a fixed channel in a cyclic manner</a:t>
            </a:r>
            <a:r>
              <a:rPr lang="en-US" altLang="zh-CN">
                <a:sym typeface="+mn-ea"/>
              </a:rPr>
              <a:t>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This new format consists of an array of (row length, row pointer) pairsand an array of (value, column id) pairs. The (value, column id) array stores the non-zero elements from the sparse matrix along with their column ids.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The ith entry in the (row length, row pointer) array stores the number of non-zeros in the ith row and the pointer to the first non-zero element from that row in the (value, column id) array. </a:t>
            </a:r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ach row is assigned a fixed channel in a cyclic manner</a:t>
            </a:r>
            <a:r>
              <a:rPr lang="en-US" altLang="zh-CN">
                <a:sym typeface="+mn-ea"/>
              </a:rPr>
              <a:t>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This new format consists of an array of (row length, row pointer) pairsand an array of (value, column id) pairs. The (value, column id) array stores the non-zero elements from the sparse matrix along with their column ids.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The ith entry in the (row length, row pointer) array stores the number of non-zeros in the ith row and the pointer to the first non-zero element from that row in the (value, column id) array. </a:t>
            </a:r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ach row is assigned a fixed channel in a cyclic manner</a:t>
            </a:r>
            <a:r>
              <a:rPr lang="en-US" altLang="zh-CN">
                <a:sym typeface="+mn-ea"/>
              </a:rPr>
              <a:t>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This new format consists of an array of (row length, row pointer) pairsand an array of (value, column id) pairs. The (value, column id) array stores the non-zero elements from the sparse matrix along with their column ids.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The ith entry in the (row length, row pointer) array stores the number of non-zeros in the ith row and the pointer to the first non-zero element from that row in the (value, column id) array. </a:t>
            </a:r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-18411" y="-6137"/>
            <a:ext cx="12212457" cy="6873342"/>
            <a:chOff x="-18411" y="-6137"/>
            <a:chExt cx="12212457" cy="6873342"/>
          </a:xfrm>
        </p:grpSpPr>
        <p:sp>
          <p:nvSpPr>
            <p:cNvPr id="10" name="Freeform 9"/>
            <p:cNvSpPr/>
            <p:nvPr/>
          </p:nvSpPr>
          <p:spPr>
            <a:xfrm>
              <a:off x="-18411" y="3031635"/>
              <a:ext cx="12212457" cy="3835570"/>
            </a:xfrm>
            <a:custGeom>
              <a:avLst/>
              <a:gdLst>
                <a:gd name="connsiteX0" fmla="*/ 0 w 12212457"/>
                <a:gd name="connsiteY0" fmla="*/ 2718652 h 3835570"/>
                <a:gd name="connsiteX1" fmla="*/ 0 w 12212457"/>
                <a:gd name="connsiteY1" fmla="*/ 3835570 h 3835570"/>
                <a:gd name="connsiteX2" fmla="*/ 153423 w 12212457"/>
                <a:gd name="connsiteY2" fmla="*/ 3835570 h 3835570"/>
                <a:gd name="connsiteX3" fmla="*/ 5443442 w 12212457"/>
                <a:gd name="connsiteY3" fmla="*/ 3835570 h 3835570"/>
                <a:gd name="connsiteX4" fmla="*/ 12212457 w 12212457"/>
                <a:gd name="connsiteY4" fmla="*/ 619828 h 3835570"/>
                <a:gd name="connsiteX5" fmla="*/ 12212457 w 12212457"/>
                <a:gd name="connsiteY5" fmla="*/ 0 h 3835570"/>
                <a:gd name="connsiteX6" fmla="*/ 0 w 12212457"/>
                <a:gd name="connsiteY6" fmla="*/ 2718652 h 383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2457" h="3835570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apezoid 6"/>
            <p:cNvSpPr/>
            <p:nvPr/>
          </p:nvSpPr>
          <p:spPr>
            <a:xfrm>
              <a:off x="-18411" y="-6137"/>
              <a:ext cx="12210411" cy="5842341"/>
            </a:xfrm>
            <a:custGeom>
              <a:avLst/>
              <a:gdLst>
                <a:gd name="connsiteX0" fmla="*/ 0 w 12046760"/>
                <a:gd name="connsiteY0" fmla="*/ 5842341 h 5842341"/>
                <a:gd name="connsiteX1" fmla="*/ 1460585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-1" fmla="*/ 0 w 12046760"/>
                <a:gd name="connsiteY0-2" fmla="*/ 5842341 h 5842341"/>
                <a:gd name="connsiteX1-3" fmla="*/ 12274 w 12046760"/>
                <a:gd name="connsiteY1-4" fmla="*/ 0 h 5842341"/>
                <a:gd name="connsiteX2-5" fmla="*/ 10586175 w 12046760"/>
                <a:gd name="connsiteY2-6" fmla="*/ 0 h 5842341"/>
                <a:gd name="connsiteX3-7" fmla="*/ 12046760 w 12046760"/>
                <a:gd name="connsiteY3-8" fmla="*/ 5842341 h 5842341"/>
                <a:gd name="connsiteX4-9" fmla="*/ 0 w 12046760"/>
                <a:gd name="connsiteY4-10" fmla="*/ 5842341 h 5842341"/>
                <a:gd name="connsiteX0-11" fmla="*/ 0 w 12194047"/>
                <a:gd name="connsiteY0-12" fmla="*/ 5842341 h 5842341"/>
                <a:gd name="connsiteX1-13" fmla="*/ 12274 w 12194047"/>
                <a:gd name="connsiteY1-14" fmla="*/ 0 h 5842341"/>
                <a:gd name="connsiteX2-15" fmla="*/ 12194047 w 12194047"/>
                <a:gd name="connsiteY2-16" fmla="*/ 6137 h 5842341"/>
                <a:gd name="connsiteX3-17" fmla="*/ 12046760 w 12194047"/>
                <a:gd name="connsiteY3-18" fmla="*/ 5842341 h 5842341"/>
                <a:gd name="connsiteX4-19" fmla="*/ 0 w 12194047"/>
                <a:gd name="connsiteY4-20" fmla="*/ 5842341 h 5842341"/>
                <a:gd name="connsiteX0-21" fmla="*/ 0 w 12194047"/>
                <a:gd name="connsiteY0-22" fmla="*/ 5842341 h 5842341"/>
                <a:gd name="connsiteX1-23" fmla="*/ 12274 w 12194047"/>
                <a:gd name="connsiteY1-24" fmla="*/ 0 h 5842341"/>
                <a:gd name="connsiteX2-25" fmla="*/ 12194047 w 12194047"/>
                <a:gd name="connsiteY2-26" fmla="*/ 6137 h 5842341"/>
                <a:gd name="connsiteX3-27" fmla="*/ 12194046 w 12194047"/>
                <a:gd name="connsiteY3-28" fmla="*/ 3080730 h 5842341"/>
                <a:gd name="connsiteX4-29" fmla="*/ 0 w 12194047"/>
                <a:gd name="connsiteY4-30" fmla="*/ 5842341 h 58423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4047" h="5842341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19430" y="640080"/>
            <a:ext cx="11523557" cy="2571923"/>
          </a:xfrm>
          <a:prstGeom prst="rect">
            <a:avLst/>
          </a:prstGeom>
          <a:noFill/>
        </p:spPr>
        <p:txBody>
          <a:bodyPr wrap="square" lIns="0" tIns="91440" rIns="0" bIns="0" rtlCol="0">
            <a:spAutoFit/>
          </a:bodyPr>
          <a:lstStyle/>
          <a:p>
            <a:pPr>
              <a:lnSpc>
                <a:spcPts val="6820"/>
              </a:lnSpc>
            </a:pPr>
            <a:r>
              <a:rPr lang="en-US" sz="4300" spc="-150" dirty="0">
                <a:solidFill>
                  <a:schemeClr val="bg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MatRaptor: A Sparse-Sparse Matrix Multiplication Accelerator Based on Row-Wise Product</a:t>
            </a:r>
          </a:p>
          <a:p>
            <a:pPr>
              <a:lnSpc>
                <a:spcPts val="6820"/>
              </a:lnSpc>
            </a:pPr>
            <a:r>
              <a:rPr lang="en-US" altLang="zh-CN" sz="2400" dirty="0"/>
              <a:t>Nitish Srivastava, </a:t>
            </a:r>
            <a:r>
              <a:rPr lang="en-US" altLang="zh-CN" sz="2400" dirty="0" err="1"/>
              <a:t>Hanchen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Jin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Jie</a:t>
            </a:r>
            <a:r>
              <a:rPr lang="en-US" altLang="zh-CN" sz="2400" dirty="0"/>
              <a:t> Liu, David </a:t>
            </a:r>
            <a:r>
              <a:rPr lang="en-US" altLang="zh-CN" sz="2400" dirty="0" err="1"/>
              <a:t>Albonesi</a:t>
            </a:r>
            <a:r>
              <a:rPr lang="en-US" altLang="zh-CN" sz="2400" dirty="0"/>
              <a:t>, and </a:t>
            </a:r>
            <a:r>
              <a:rPr lang="en-US" altLang="zh-CN" sz="2400" dirty="0" err="1"/>
              <a:t>Zhiru</a:t>
            </a:r>
            <a:r>
              <a:rPr lang="en-US" altLang="zh-CN" sz="2400" dirty="0"/>
              <a:t> Zhang</a:t>
            </a:r>
            <a:endParaRPr lang="en-US" sz="2400" spc="-150" dirty="0">
              <a:solidFill>
                <a:schemeClr val="bg1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987" y="4446501"/>
            <a:ext cx="569023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Qun Lou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Nov 29, 2021</a:t>
            </a:r>
          </a:p>
          <a:p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https://www.microarch.org/micro53/papers/738300a766.pdf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8640" y="874395"/>
            <a:ext cx="100076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New Format : Channel Cyclic Sparse </a:t>
            </a:r>
            <a:r>
              <a:rPr lang="en-US" altLang="zh-CN" sz="360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Row!</a:t>
            </a:r>
            <a:endParaRPr lang="en-US" sz="3600" dirty="0">
              <a:solidFill>
                <a:srgbClr val="003DA5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075" y="2380615"/>
            <a:ext cx="7715885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/>
              <a:t>The </a:t>
            </a:r>
            <a:r>
              <a:rPr lang="en-US" altLang="zh-CN" sz="2400" b="1">
                <a:solidFill>
                  <a:srgbClr val="00B050"/>
                </a:solidFill>
              </a:rPr>
              <a:t>Good</a:t>
            </a:r>
            <a:r>
              <a:rPr lang="en-US" altLang="zh-CN" sz="2400" b="1"/>
              <a:t>:</a:t>
            </a:r>
            <a:endParaRPr lang="zh-CN" altLang="en-US" sz="2400" b="1"/>
          </a:p>
          <a:p>
            <a:r>
              <a:rPr lang="zh-CN" altLang="en-US"/>
              <a:t>1. </a:t>
            </a:r>
            <a:r>
              <a:rPr lang="zh-CN" altLang="en-US">
                <a:solidFill>
                  <a:schemeClr val="accent2"/>
                </a:solidFill>
              </a:rPr>
              <a:t>No Channel Conflicts</a:t>
            </a:r>
            <a:r>
              <a:rPr lang="en-US" altLang="zh-CN"/>
              <a:t> (Each row is assigned to a unique </a:t>
            </a:r>
            <a:r>
              <a:rPr lang="zh-CN" altLang="en-US"/>
              <a:t>channel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</a:t>
            </a:r>
            <a:r>
              <a:rPr lang="zh-CN" altLang="en-US">
                <a:solidFill>
                  <a:schemeClr val="accent2"/>
                </a:solidFill>
              </a:rPr>
              <a:t> Vectorized and Streaming Memory Reads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endParaRPr lang="en-US" altLang="zh-CN"/>
          </a:p>
          <a:p>
            <a:r>
              <a:rPr lang="en-US" altLang="zh-CN"/>
              <a:t>(All the </a:t>
            </a:r>
            <a:r>
              <a:rPr lang="zh-CN" altLang="en-US"/>
              <a:t>rows mapped to a channel are stored sequentially in that</a:t>
            </a:r>
            <a:r>
              <a:rPr lang="en-US" altLang="zh-CN"/>
              <a:t> </a:t>
            </a:r>
            <a:r>
              <a:rPr lang="zh-CN" altLang="en-US"/>
              <a:t>channel, resulting in high spatial locality when accessing</a:t>
            </a:r>
            <a:r>
              <a:rPr lang="en-US" altLang="zh-CN"/>
              <a:t> </a:t>
            </a:r>
            <a:r>
              <a:rPr lang="zh-CN" altLang="en-US"/>
              <a:t>these rows in a row major order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 </a:t>
            </a:r>
            <a:r>
              <a:rPr lang="zh-CN" altLang="en-US">
                <a:solidFill>
                  <a:schemeClr val="accent2"/>
                </a:solidFill>
              </a:rPr>
              <a:t>Parallel Writes to the Output Matrix</a:t>
            </a:r>
          </a:p>
          <a:p>
            <a:r>
              <a:rPr lang="en-US" altLang="zh-CN"/>
              <a:t>(</a:t>
            </a:r>
            <a:r>
              <a:rPr lang="zh-CN" altLang="en-US"/>
              <a:t>The rows of the</a:t>
            </a:r>
            <a:r>
              <a:rPr lang="en-US" altLang="zh-CN"/>
              <a:t> </a:t>
            </a:r>
            <a:r>
              <a:rPr lang="zh-CN" altLang="en-US"/>
              <a:t>sparse matrix mapped to a channel can be written to that</a:t>
            </a:r>
            <a:r>
              <a:rPr lang="en-US" altLang="zh-CN"/>
              <a:t> </a:t>
            </a:r>
            <a:r>
              <a:rPr lang="zh-CN" altLang="en-US"/>
              <a:t>channel without requiring any information about the rows</a:t>
            </a:r>
            <a:r>
              <a:rPr lang="en-US" altLang="zh-CN"/>
              <a:t> </a:t>
            </a:r>
            <a:r>
              <a:rPr lang="zh-CN" altLang="en-US"/>
              <a:t>mapped to other</a:t>
            </a:r>
            <a:r>
              <a:rPr lang="en-US" altLang="zh-CN"/>
              <a:t> </a:t>
            </a:r>
            <a:r>
              <a:rPr lang="zh-CN" altLang="en-US"/>
              <a:t>channels</a:t>
            </a:r>
            <a:r>
              <a:rPr lang="en-US" altLang="zh-CN"/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8640" y="874395"/>
            <a:ext cx="100076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Hardware : MATRAPTOR ARCHITECTURE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2750" y="1556385"/>
            <a:ext cx="77158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/>
              <a:t>A. Row-wise Product Implementation</a:t>
            </a:r>
          </a:p>
          <a:p>
            <a:r>
              <a:rPr lang="en-US" altLang="zh-CN" sz="2400" b="1"/>
              <a:t>B. Architectural Details of MatRaptor</a:t>
            </a:r>
          </a:p>
          <a:p>
            <a:r>
              <a:rPr lang="en-US" altLang="zh-CN" sz="2400"/>
              <a:t>	A’s Loader, B’s Loader, PE.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64E7C-A9C5-4690-8E5E-0C9B3F569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72" y="2883535"/>
            <a:ext cx="7093447" cy="3224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8640" y="874395"/>
            <a:ext cx="100076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EVALUATION: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" y="1711325"/>
            <a:ext cx="3575050" cy="2165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282440"/>
            <a:ext cx="3873500" cy="2190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B07577-44B2-4F50-9929-68F88200E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263" y="4193479"/>
            <a:ext cx="3467278" cy="2368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58757AB-40AF-44E5-90D8-000AAB4AAE95}"/>
              </a:ext>
            </a:extLst>
          </p:cNvPr>
          <p:cNvSpPr txBox="1"/>
          <p:nvPr/>
        </p:nvSpPr>
        <p:spPr>
          <a:xfrm>
            <a:off x="3887893" y="2532112"/>
            <a:ext cx="690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Use </a:t>
            </a:r>
            <a:r>
              <a:rPr lang="en-US" altLang="zh-CN" dirty="0" err="1"/>
              <a:t>cuSPARSE</a:t>
            </a:r>
            <a:r>
              <a:rPr lang="en-US" altLang="zh-CN" dirty="0"/>
              <a:t> to evaluate the benchmarks on an NVIDIA Titan </a:t>
            </a:r>
            <a:r>
              <a:rPr lang="en-US" altLang="zh-CN" dirty="0" err="1"/>
              <a:t>Xp</a:t>
            </a:r>
            <a:r>
              <a:rPr lang="en-US" altLang="zh-CN" dirty="0"/>
              <a:t> GPU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826172"/>
            <a:ext cx="280946" cy="128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8400" y="1018308"/>
            <a:ext cx="5043777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Conclusion</a:t>
            </a:r>
            <a:endParaRPr lang="en-US" sz="3600" spc="-150" dirty="0">
              <a:solidFill>
                <a:srgbClr val="003DA5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8400" y="2236228"/>
            <a:ext cx="5043777" cy="1538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ea typeface="Fira Sans" panose="020B0503050000020004" pitchFamily="34" charset="0"/>
                <a:cs typeface="+mn-lt"/>
              </a:rPr>
              <a:t>1) Algorithm: </a:t>
            </a:r>
            <a:r>
              <a:rPr lang="en-US" sz="2000" dirty="0">
                <a:ea typeface="Fira Sans" panose="020B0503050000020004" pitchFamily="34" charset="0"/>
                <a:cs typeface="+mn-lt"/>
              </a:rPr>
              <a:t>Row-Wise Product</a:t>
            </a:r>
          </a:p>
          <a:p>
            <a:endParaRPr lang="en-US" sz="2000" b="1" dirty="0">
              <a:ea typeface="Fira Sans Book" panose="020B0503050000020004" pitchFamily="34" charset="0"/>
              <a:cs typeface="+mn-lt"/>
            </a:endParaRPr>
          </a:p>
          <a:p>
            <a:r>
              <a:rPr lang="en-US" sz="2000" b="1" dirty="0">
                <a:solidFill>
                  <a:schemeClr val="tx1"/>
                </a:solidFill>
                <a:ea typeface="Fira Sans Medium" panose="020B0603050000020004" pitchFamily="34" charset="0"/>
                <a:cs typeface="+mn-lt"/>
                <a:sym typeface="+mn-ea"/>
              </a:rPr>
              <a:t>2) </a:t>
            </a:r>
            <a:r>
              <a:rPr lang="en-US" sz="2000" b="1" dirty="0">
                <a:ea typeface="Fira Sans Medium" panose="020B0603050000020004" pitchFamily="34" charset="0"/>
                <a:cs typeface="+mn-lt"/>
                <a:sym typeface="+mn-ea"/>
              </a:rPr>
              <a:t>Format: </a:t>
            </a:r>
            <a:r>
              <a:rPr lang="en-US" sz="2000" dirty="0">
                <a:solidFill>
                  <a:schemeClr val="tx1"/>
                </a:solidFill>
                <a:ea typeface="Fira Sans Medium" panose="020B0603050000020004" pitchFamily="34" charset="0"/>
                <a:cs typeface="+mn-lt"/>
                <a:sym typeface="+mn-ea"/>
              </a:rPr>
              <a:t>Channel Cyclic Sparse Row </a:t>
            </a:r>
            <a:endParaRPr lang="en-US" sz="2000" dirty="0">
              <a:solidFill>
                <a:schemeClr val="tx1"/>
              </a:solidFill>
              <a:ea typeface="Fira Sans" panose="020B0503050000020004" pitchFamily="34" charset="0"/>
              <a:cs typeface="+mn-lt"/>
            </a:endParaRPr>
          </a:p>
          <a:p>
            <a:endParaRPr lang="en-US" sz="2000" b="1" dirty="0">
              <a:ea typeface="Fira Sans Book" panose="020B0503050000020004" pitchFamily="34" charset="0"/>
              <a:cs typeface="+mn-lt"/>
            </a:endParaRPr>
          </a:p>
          <a:p>
            <a:r>
              <a:rPr lang="en-US" sz="2000" b="1" dirty="0">
                <a:ea typeface="Fira Sans Book" panose="020B0503050000020004" pitchFamily="34" charset="0"/>
                <a:cs typeface="+mn-lt"/>
              </a:rPr>
              <a:t>3) Hardware Architecture: </a:t>
            </a:r>
            <a:r>
              <a:rPr lang="en-US" sz="2000" dirty="0">
                <a:ea typeface="Fira Sans Book" panose="020B0503050000020004" pitchFamily="34" charset="0"/>
                <a:cs typeface="+mn-lt"/>
              </a:rPr>
              <a:t>MapRaptor</a:t>
            </a:r>
          </a:p>
        </p:txBody>
      </p:sp>
      <p:sp>
        <p:nvSpPr>
          <p:cNvPr id="18" name="Freeform 17"/>
          <p:cNvSpPr>
            <a:spLocks noChangeAspect="1"/>
          </p:cNvSpPr>
          <p:nvPr/>
        </p:nvSpPr>
        <p:spPr>
          <a:xfrm>
            <a:off x="37511" y="-15900"/>
            <a:ext cx="3633754" cy="6869926"/>
          </a:xfrm>
          <a:custGeom>
            <a:avLst/>
            <a:gdLst>
              <a:gd name="connsiteX0" fmla="*/ 4134679 w 5955527"/>
              <a:gd name="connsiteY0" fmla="*/ 6861975 h 6861975"/>
              <a:gd name="connsiteX1" fmla="*/ 0 w 5955527"/>
              <a:gd name="connsiteY1" fmla="*/ 6861975 h 6861975"/>
              <a:gd name="connsiteX2" fmla="*/ 0 w 5955527"/>
              <a:gd name="connsiteY2" fmla="*/ 0 h 6861975"/>
              <a:gd name="connsiteX3" fmla="*/ 143124 w 5955527"/>
              <a:gd name="connsiteY3" fmla="*/ 0 h 6861975"/>
              <a:gd name="connsiteX4" fmla="*/ 5955527 w 5955527"/>
              <a:gd name="connsiteY4" fmla="*/ 0 h 6861975"/>
              <a:gd name="connsiteX5" fmla="*/ 5955527 w 5955527"/>
              <a:gd name="connsiteY5" fmla="*/ 119269 h 6861975"/>
              <a:gd name="connsiteX6" fmla="*/ 4134679 w 5955527"/>
              <a:gd name="connsiteY6" fmla="*/ 6861975 h 6861975"/>
              <a:gd name="connsiteX0-1" fmla="*/ 4134679 w 5963478"/>
              <a:gd name="connsiteY0-2" fmla="*/ 6861975 h 6861975"/>
              <a:gd name="connsiteX1-3" fmla="*/ 0 w 5963478"/>
              <a:gd name="connsiteY1-4" fmla="*/ 6861975 h 6861975"/>
              <a:gd name="connsiteX2-5" fmla="*/ 0 w 5963478"/>
              <a:gd name="connsiteY2-6" fmla="*/ 0 h 6861975"/>
              <a:gd name="connsiteX3-7" fmla="*/ 143124 w 5963478"/>
              <a:gd name="connsiteY3-8" fmla="*/ 0 h 6861975"/>
              <a:gd name="connsiteX4-9" fmla="*/ 5955527 w 5963478"/>
              <a:gd name="connsiteY4-10" fmla="*/ 0 h 6861975"/>
              <a:gd name="connsiteX5-11" fmla="*/ 5963478 w 5963478"/>
              <a:gd name="connsiteY5-12" fmla="*/ 15902 h 6861975"/>
              <a:gd name="connsiteX6-13" fmla="*/ 4134679 w 5963478"/>
              <a:gd name="connsiteY6-14" fmla="*/ 6861975 h 6861975"/>
              <a:gd name="connsiteX0-15" fmla="*/ 4134679 w 5963478"/>
              <a:gd name="connsiteY0-16" fmla="*/ 6861975 h 6861975"/>
              <a:gd name="connsiteX1-17" fmla="*/ 0 w 5963478"/>
              <a:gd name="connsiteY1-18" fmla="*/ 6861975 h 6861975"/>
              <a:gd name="connsiteX2-19" fmla="*/ 0 w 5963478"/>
              <a:gd name="connsiteY2-20" fmla="*/ 0 h 6861975"/>
              <a:gd name="connsiteX3-21" fmla="*/ 143124 w 5963478"/>
              <a:gd name="connsiteY3-22" fmla="*/ 0 h 6861975"/>
              <a:gd name="connsiteX4-23" fmla="*/ 5955527 w 5963478"/>
              <a:gd name="connsiteY4-24" fmla="*/ 0 h 6861975"/>
              <a:gd name="connsiteX5-25" fmla="*/ 5963478 w 5963478"/>
              <a:gd name="connsiteY5-26" fmla="*/ 0 h 6861975"/>
              <a:gd name="connsiteX6-27" fmla="*/ 4134679 w 5963478"/>
              <a:gd name="connsiteY6-28" fmla="*/ 6861975 h 6861975"/>
              <a:gd name="connsiteX0-29" fmla="*/ 4461064 w 6289863"/>
              <a:gd name="connsiteY0-30" fmla="*/ 7257184 h 7257184"/>
              <a:gd name="connsiteX1-31" fmla="*/ 326385 w 6289863"/>
              <a:gd name="connsiteY1-32" fmla="*/ 7257184 h 7257184"/>
              <a:gd name="connsiteX2-33" fmla="*/ 326385 w 6289863"/>
              <a:gd name="connsiteY2-34" fmla="*/ 5730534 h 7257184"/>
              <a:gd name="connsiteX3-35" fmla="*/ 469509 w 6289863"/>
              <a:gd name="connsiteY3-36" fmla="*/ 395209 h 7257184"/>
              <a:gd name="connsiteX4-37" fmla="*/ 6281912 w 6289863"/>
              <a:gd name="connsiteY4-38" fmla="*/ 395209 h 7257184"/>
              <a:gd name="connsiteX5-39" fmla="*/ 6289863 w 6289863"/>
              <a:gd name="connsiteY5-40" fmla="*/ 395209 h 7257184"/>
              <a:gd name="connsiteX6-41" fmla="*/ 4461064 w 6289863"/>
              <a:gd name="connsiteY6-42" fmla="*/ 7257184 h 7257184"/>
              <a:gd name="connsiteX0-43" fmla="*/ 4471092 w 6299891"/>
              <a:gd name="connsiteY0-44" fmla="*/ 7257184 h 7257184"/>
              <a:gd name="connsiteX1-45" fmla="*/ 336413 w 6299891"/>
              <a:gd name="connsiteY1-46" fmla="*/ 7257184 h 7257184"/>
              <a:gd name="connsiteX2-47" fmla="*/ 336413 w 6299891"/>
              <a:gd name="connsiteY2-48" fmla="*/ 5730534 h 7257184"/>
              <a:gd name="connsiteX3-49" fmla="*/ 479537 w 6299891"/>
              <a:gd name="connsiteY3-50" fmla="*/ 395209 h 7257184"/>
              <a:gd name="connsiteX4-51" fmla="*/ 6291940 w 6299891"/>
              <a:gd name="connsiteY4-52" fmla="*/ 395209 h 7257184"/>
              <a:gd name="connsiteX5-53" fmla="*/ 6299891 w 6299891"/>
              <a:gd name="connsiteY5-54" fmla="*/ 395209 h 7257184"/>
              <a:gd name="connsiteX6-55" fmla="*/ 4471092 w 6299891"/>
              <a:gd name="connsiteY6-56" fmla="*/ 7257184 h 7257184"/>
              <a:gd name="connsiteX0-57" fmla="*/ 4134679 w 5963478"/>
              <a:gd name="connsiteY0-58" fmla="*/ 6862017 h 6862017"/>
              <a:gd name="connsiteX1-59" fmla="*/ 0 w 5963478"/>
              <a:gd name="connsiteY1-60" fmla="*/ 6862017 h 6862017"/>
              <a:gd name="connsiteX2-61" fmla="*/ 0 w 5963478"/>
              <a:gd name="connsiteY2-62" fmla="*/ 5335367 h 6862017"/>
              <a:gd name="connsiteX3-63" fmla="*/ 143124 w 5963478"/>
              <a:gd name="connsiteY3-64" fmla="*/ 42 h 6862017"/>
              <a:gd name="connsiteX4-65" fmla="*/ 5955527 w 5963478"/>
              <a:gd name="connsiteY4-66" fmla="*/ 42 h 6862017"/>
              <a:gd name="connsiteX5-67" fmla="*/ 5963478 w 5963478"/>
              <a:gd name="connsiteY5-68" fmla="*/ 42 h 6862017"/>
              <a:gd name="connsiteX6-69" fmla="*/ 4134679 w 5963478"/>
              <a:gd name="connsiteY6-70" fmla="*/ 6862017 h 6862017"/>
              <a:gd name="connsiteX0-71" fmla="*/ 4134679 w 5963478"/>
              <a:gd name="connsiteY0-72" fmla="*/ 6863989 h 6863989"/>
              <a:gd name="connsiteX1-73" fmla="*/ 0 w 5963478"/>
              <a:gd name="connsiteY1-74" fmla="*/ 6863989 h 6863989"/>
              <a:gd name="connsiteX2-75" fmla="*/ 0 w 5963478"/>
              <a:gd name="connsiteY2-76" fmla="*/ 5337339 h 6863989"/>
              <a:gd name="connsiteX3-77" fmla="*/ 143124 w 5963478"/>
              <a:gd name="connsiteY3-78" fmla="*/ 2014 h 6863989"/>
              <a:gd name="connsiteX4-79" fmla="*/ 5955527 w 5963478"/>
              <a:gd name="connsiteY4-80" fmla="*/ 2014 h 6863989"/>
              <a:gd name="connsiteX5-81" fmla="*/ 5963478 w 5963478"/>
              <a:gd name="connsiteY5-82" fmla="*/ 2014 h 6863989"/>
              <a:gd name="connsiteX6-83" fmla="*/ 4134679 w 5963478"/>
              <a:gd name="connsiteY6-84" fmla="*/ 6863989 h 6863989"/>
              <a:gd name="connsiteX0-85" fmla="*/ 4134679 w 5963478"/>
              <a:gd name="connsiteY0-86" fmla="*/ 6861975 h 6861975"/>
              <a:gd name="connsiteX1-87" fmla="*/ 0 w 5963478"/>
              <a:gd name="connsiteY1-88" fmla="*/ 6861975 h 6861975"/>
              <a:gd name="connsiteX2-89" fmla="*/ 0 w 5963478"/>
              <a:gd name="connsiteY2-90" fmla="*/ 5335325 h 6861975"/>
              <a:gd name="connsiteX3-91" fmla="*/ 1860605 w 5963478"/>
              <a:gd name="connsiteY3-92" fmla="*/ 7951 h 6861975"/>
              <a:gd name="connsiteX4-93" fmla="*/ 5955527 w 5963478"/>
              <a:gd name="connsiteY4-94" fmla="*/ 0 h 6861975"/>
              <a:gd name="connsiteX5-95" fmla="*/ 5963478 w 5963478"/>
              <a:gd name="connsiteY5-96" fmla="*/ 0 h 6861975"/>
              <a:gd name="connsiteX6-97" fmla="*/ 4134679 w 5963478"/>
              <a:gd name="connsiteY6-98" fmla="*/ 6861975 h 6861975"/>
              <a:gd name="connsiteX0-99" fmla="*/ 4134679 w 5963478"/>
              <a:gd name="connsiteY0-100" fmla="*/ 6863989 h 6863989"/>
              <a:gd name="connsiteX1-101" fmla="*/ 0 w 5963478"/>
              <a:gd name="connsiteY1-102" fmla="*/ 6863989 h 6863989"/>
              <a:gd name="connsiteX2-103" fmla="*/ 0 w 5963478"/>
              <a:gd name="connsiteY2-104" fmla="*/ 5337339 h 6863989"/>
              <a:gd name="connsiteX3-105" fmla="*/ 1518699 w 5963478"/>
              <a:gd name="connsiteY3-106" fmla="*/ 2014 h 6863989"/>
              <a:gd name="connsiteX4-107" fmla="*/ 5955527 w 5963478"/>
              <a:gd name="connsiteY4-108" fmla="*/ 2014 h 6863989"/>
              <a:gd name="connsiteX5-109" fmla="*/ 5963478 w 5963478"/>
              <a:gd name="connsiteY5-110" fmla="*/ 2014 h 6863989"/>
              <a:gd name="connsiteX6-111" fmla="*/ 4134679 w 5963478"/>
              <a:gd name="connsiteY6-112" fmla="*/ 6863989 h 6863989"/>
              <a:gd name="connsiteX0-113" fmla="*/ 4134679 w 5963478"/>
              <a:gd name="connsiteY0-114" fmla="*/ 6863989 h 6863989"/>
              <a:gd name="connsiteX1-115" fmla="*/ 0 w 5963478"/>
              <a:gd name="connsiteY1-116" fmla="*/ 6863989 h 6863989"/>
              <a:gd name="connsiteX2-117" fmla="*/ 0 w 5963478"/>
              <a:gd name="connsiteY2-118" fmla="*/ 5337339 h 6863989"/>
              <a:gd name="connsiteX3-119" fmla="*/ 1518699 w 5963478"/>
              <a:gd name="connsiteY3-120" fmla="*/ 2014 h 6863989"/>
              <a:gd name="connsiteX4-121" fmla="*/ 5955527 w 5963478"/>
              <a:gd name="connsiteY4-122" fmla="*/ 2014 h 6863989"/>
              <a:gd name="connsiteX5-123" fmla="*/ 5963478 w 5963478"/>
              <a:gd name="connsiteY5-124" fmla="*/ 2014 h 6863989"/>
              <a:gd name="connsiteX6-125" fmla="*/ 4134679 w 5963478"/>
              <a:gd name="connsiteY6-126" fmla="*/ 6863989 h 6863989"/>
              <a:gd name="connsiteX0-127" fmla="*/ 4134679 w 5963478"/>
              <a:gd name="connsiteY0-128" fmla="*/ 7309603 h 7309603"/>
              <a:gd name="connsiteX1-129" fmla="*/ 0 w 5963478"/>
              <a:gd name="connsiteY1-130" fmla="*/ 7309603 h 7309603"/>
              <a:gd name="connsiteX2-131" fmla="*/ 397565 w 5963478"/>
              <a:gd name="connsiteY2-132" fmla="*/ 6490619 h 7309603"/>
              <a:gd name="connsiteX3-133" fmla="*/ 1518699 w 5963478"/>
              <a:gd name="connsiteY3-134" fmla="*/ 447628 h 7309603"/>
              <a:gd name="connsiteX4-135" fmla="*/ 5955527 w 5963478"/>
              <a:gd name="connsiteY4-136" fmla="*/ 447628 h 7309603"/>
              <a:gd name="connsiteX5-137" fmla="*/ 5963478 w 5963478"/>
              <a:gd name="connsiteY5-138" fmla="*/ 447628 h 7309603"/>
              <a:gd name="connsiteX6-139" fmla="*/ 4134679 w 5963478"/>
              <a:gd name="connsiteY6-140" fmla="*/ 7309603 h 7309603"/>
              <a:gd name="connsiteX0-141" fmla="*/ 4134679 w 5963478"/>
              <a:gd name="connsiteY0-142" fmla="*/ 7282511 h 7282511"/>
              <a:gd name="connsiteX1-143" fmla="*/ 0 w 5963478"/>
              <a:gd name="connsiteY1-144" fmla="*/ 7282511 h 7282511"/>
              <a:gd name="connsiteX2-145" fmla="*/ 7951 w 5963478"/>
              <a:gd name="connsiteY2-146" fmla="*/ 6097767 h 7282511"/>
              <a:gd name="connsiteX3-147" fmla="*/ 1518699 w 5963478"/>
              <a:gd name="connsiteY3-148" fmla="*/ 420536 h 7282511"/>
              <a:gd name="connsiteX4-149" fmla="*/ 5955527 w 5963478"/>
              <a:gd name="connsiteY4-150" fmla="*/ 420536 h 7282511"/>
              <a:gd name="connsiteX5-151" fmla="*/ 5963478 w 5963478"/>
              <a:gd name="connsiteY5-152" fmla="*/ 420536 h 7282511"/>
              <a:gd name="connsiteX6-153" fmla="*/ 4134679 w 5963478"/>
              <a:gd name="connsiteY6-154" fmla="*/ 7282511 h 7282511"/>
              <a:gd name="connsiteX0-155" fmla="*/ 4134679 w 5963478"/>
              <a:gd name="connsiteY0-156" fmla="*/ 7282511 h 7282511"/>
              <a:gd name="connsiteX1-157" fmla="*/ 0 w 5963478"/>
              <a:gd name="connsiteY1-158" fmla="*/ 7282511 h 7282511"/>
              <a:gd name="connsiteX2-159" fmla="*/ 7951 w 5963478"/>
              <a:gd name="connsiteY2-160" fmla="*/ 6097767 h 7282511"/>
              <a:gd name="connsiteX3-161" fmla="*/ 1518699 w 5963478"/>
              <a:gd name="connsiteY3-162" fmla="*/ 420536 h 7282511"/>
              <a:gd name="connsiteX4-163" fmla="*/ 5955527 w 5963478"/>
              <a:gd name="connsiteY4-164" fmla="*/ 420536 h 7282511"/>
              <a:gd name="connsiteX5-165" fmla="*/ 5963478 w 5963478"/>
              <a:gd name="connsiteY5-166" fmla="*/ 420536 h 7282511"/>
              <a:gd name="connsiteX6-167" fmla="*/ 4134679 w 5963478"/>
              <a:gd name="connsiteY6-168" fmla="*/ 7282511 h 7282511"/>
              <a:gd name="connsiteX0-169" fmla="*/ 4134679 w 5963478"/>
              <a:gd name="connsiteY0-170" fmla="*/ 6869043 h 6869043"/>
              <a:gd name="connsiteX1-171" fmla="*/ 0 w 5963478"/>
              <a:gd name="connsiteY1-172" fmla="*/ 6869043 h 6869043"/>
              <a:gd name="connsiteX2-173" fmla="*/ 7951 w 5963478"/>
              <a:gd name="connsiteY2-174" fmla="*/ 5684299 h 6869043"/>
              <a:gd name="connsiteX3-175" fmla="*/ 1518699 w 5963478"/>
              <a:gd name="connsiteY3-176" fmla="*/ 7068 h 6869043"/>
              <a:gd name="connsiteX4-177" fmla="*/ 5955527 w 5963478"/>
              <a:gd name="connsiteY4-178" fmla="*/ 7068 h 6869043"/>
              <a:gd name="connsiteX5-179" fmla="*/ 5963478 w 5963478"/>
              <a:gd name="connsiteY5-180" fmla="*/ 7068 h 6869043"/>
              <a:gd name="connsiteX6-181" fmla="*/ 4134679 w 5963478"/>
              <a:gd name="connsiteY6-182" fmla="*/ 6869043 h 6869043"/>
              <a:gd name="connsiteX0-183" fmla="*/ 4134679 w 5963478"/>
              <a:gd name="connsiteY0-184" fmla="*/ 6869043 h 6869043"/>
              <a:gd name="connsiteX1-185" fmla="*/ 0 w 5963478"/>
              <a:gd name="connsiteY1-186" fmla="*/ 6869043 h 6869043"/>
              <a:gd name="connsiteX2-187" fmla="*/ 7951 w 5963478"/>
              <a:gd name="connsiteY2-188" fmla="*/ 5684299 h 6869043"/>
              <a:gd name="connsiteX3-189" fmla="*/ 1518699 w 5963478"/>
              <a:gd name="connsiteY3-190" fmla="*/ 7068 h 6869043"/>
              <a:gd name="connsiteX4-191" fmla="*/ 5955527 w 5963478"/>
              <a:gd name="connsiteY4-192" fmla="*/ 7068 h 6869043"/>
              <a:gd name="connsiteX5-193" fmla="*/ 5963478 w 5963478"/>
              <a:gd name="connsiteY5-194" fmla="*/ 7068 h 6869043"/>
              <a:gd name="connsiteX6-195" fmla="*/ 4134679 w 5963478"/>
              <a:gd name="connsiteY6-196" fmla="*/ 6869043 h 6869043"/>
              <a:gd name="connsiteX0-197" fmla="*/ 4242540 w 6071339"/>
              <a:gd name="connsiteY0-198" fmla="*/ 6869043 h 6869043"/>
              <a:gd name="connsiteX1-199" fmla="*/ 107861 w 6071339"/>
              <a:gd name="connsiteY1-200" fmla="*/ 6869043 h 6869043"/>
              <a:gd name="connsiteX2-201" fmla="*/ 1626560 w 6071339"/>
              <a:gd name="connsiteY2-202" fmla="*/ 7068 h 6869043"/>
              <a:gd name="connsiteX3-203" fmla="*/ 6063388 w 6071339"/>
              <a:gd name="connsiteY3-204" fmla="*/ 7068 h 6869043"/>
              <a:gd name="connsiteX4-205" fmla="*/ 6071339 w 6071339"/>
              <a:gd name="connsiteY4-206" fmla="*/ 7068 h 6869043"/>
              <a:gd name="connsiteX5-207" fmla="*/ 4242540 w 6071339"/>
              <a:gd name="connsiteY5-208" fmla="*/ 6869043 h 6869043"/>
              <a:gd name="connsiteX0-209" fmla="*/ 4134679 w 5963478"/>
              <a:gd name="connsiteY0-210" fmla="*/ 6869043 h 6869043"/>
              <a:gd name="connsiteX1-211" fmla="*/ 0 w 5963478"/>
              <a:gd name="connsiteY1-212" fmla="*/ 6869043 h 6869043"/>
              <a:gd name="connsiteX2-213" fmla="*/ 1518699 w 5963478"/>
              <a:gd name="connsiteY2-214" fmla="*/ 7068 h 6869043"/>
              <a:gd name="connsiteX3-215" fmla="*/ 5955527 w 5963478"/>
              <a:gd name="connsiteY3-216" fmla="*/ 7068 h 6869043"/>
              <a:gd name="connsiteX4-217" fmla="*/ 5963478 w 5963478"/>
              <a:gd name="connsiteY4-218" fmla="*/ 7068 h 6869043"/>
              <a:gd name="connsiteX5-219" fmla="*/ 4134679 w 5963478"/>
              <a:gd name="connsiteY5-220" fmla="*/ 6869043 h 6869043"/>
              <a:gd name="connsiteX0-221" fmla="*/ 4134679 w 5963478"/>
              <a:gd name="connsiteY0-222" fmla="*/ 6869043 h 6869043"/>
              <a:gd name="connsiteX1-223" fmla="*/ 0 w 5963478"/>
              <a:gd name="connsiteY1-224" fmla="*/ 6869043 h 6869043"/>
              <a:gd name="connsiteX2-225" fmla="*/ 1518699 w 5963478"/>
              <a:gd name="connsiteY2-226" fmla="*/ 7068 h 6869043"/>
              <a:gd name="connsiteX3-227" fmla="*/ 5955527 w 5963478"/>
              <a:gd name="connsiteY3-228" fmla="*/ 7068 h 6869043"/>
              <a:gd name="connsiteX4-229" fmla="*/ 5963478 w 5963478"/>
              <a:gd name="connsiteY4-230" fmla="*/ 7068 h 6869043"/>
              <a:gd name="connsiteX5-231" fmla="*/ 4134679 w 5963478"/>
              <a:gd name="connsiteY5-232" fmla="*/ 6869043 h 6869043"/>
              <a:gd name="connsiteX0-233" fmla="*/ 4134679 w 5955527"/>
              <a:gd name="connsiteY0-234" fmla="*/ 6877877 h 6877877"/>
              <a:gd name="connsiteX1-235" fmla="*/ 0 w 5955527"/>
              <a:gd name="connsiteY1-236" fmla="*/ 6877877 h 6877877"/>
              <a:gd name="connsiteX2-237" fmla="*/ 1518699 w 5955527"/>
              <a:gd name="connsiteY2-238" fmla="*/ 15902 h 6877877"/>
              <a:gd name="connsiteX3-239" fmla="*/ 5955527 w 5955527"/>
              <a:gd name="connsiteY3-240" fmla="*/ 15902 h 6877877"/>
              <a:gd name="connsiteX4-241" fmla="*/ 3419061 w 5955527"/>
              <a:gd name="connsiteY4-242" fmla="*/ 0 h 6877877"/>
              <a:gd name="connsiteX5-243" fmla="*/ 4134679 w 5955527"/>
              <a:gd name="connsiteY5-244" fmla="*/ 6877877 h 6877877"/>
              <a:gd name="connsiteX0-245" fmla="*/ 4134679 w 4134679"/>
              <a:gd name="connsiteY0-246" fmla="*/ 7728701 h 7728701"/>
              <a:gd name="connsiteX1-247" fmla="*/ 0 w 4134679"/>
              <a:gd name="connsiteY1-248" fmla="*/ 7728701 h 7728701"/>
              <a:gd name="connsiteX2-249" fmla="*/ 1518699 w 4134679"/>
              <a:gd name="connsiteY2-250" fmla="*/ 866726 h 7728701"/>
              <a:gd name="connsiteX3-251" fmla="*/ 3419061 w 4134679"/>
              <a:gd name="connsiteY3-252" fmla="*/ 850824 h 7728701"/>
              <a:gd name="connsiteX4-253" fmla="*/ 4134679 w 4134679"/>
              <a:gd name="connsiteY4-254" fmla="*/ 7728701 h 7728701"/>
              <a:gd name="connsiteX0-255" fmla="*/ 1757239 w 3419061"/>
              <a:gd name="connsiteY0-256" fmla="*/ 7728701 h 7728701"/>
              <a:gd name="connsiteX1-257" fmla="*/ 0 w 3419061"/>
              <a:gd name="connsiteY1-258" fmla="*/ 7728701 h 7728701"/>
              <a:gd name="connsiteX2-259" fmla="*/ 1518699 w 3419061"/>
              <a:gd name="connsiteY2-260" fmla="*/ 866726 h 7728701"/>
              <a:gd name="connsiteX3-261" fmla="*/ 3419061 w 3419061"/>
              <a:gd name="connsiteY3-262" fmla="*/ 850824 h 7728701"/>
              <a:gd name="connsiteX4-263" fmla="*/ 1757239 w 3419061"/>
              <a:gd name="connsiteY4-264" fmla="*/ 7728701 h 7728701"/>
              <a:gd name="connsiteX0-265" fmla="*/ 1757239 w 3419061"/>
              <a:gd name="connsiteY0-266" fmla="*/ 7373520 h 7373520"/>
              <a:gd name="connsiteX1-267" fmla="*/ 0 w 3419061"/>
              <a:gd name="connsiteY1-268" fmla="*/ 7373520 h 7373520"/>
              <a:gd name="connsiteX2-269" fmla="*/ 1518699 w 3419061"/>
              <a:gd name="connsiteY2-270" fmla="*/ 511545 h 7373520"/>
              <a:gd name="connsiteX3-271" fmla="*/ 3419061 w 3419061"/>
              <a:gd name="connsiteY3-272" fmla="*/ 495643 h 7373520"/>
              <a:gd name="connsiteX4-273" fmla="*/ 1757239 w 3419061"/>
              <a:gd name="connsiteY4-274" fmla="*/ 7373520 h 7373520"/>
              <a:gd name="connsiteX0-275" fmla="*/ 1757239 w 3419061"/>
              <a:gd name="connsiteY0-276" fmla="*/ 6956567 h 6956567"/>
              <a:gd name="connsiteX1-277" fmla="*/ 0 w 3419061"/>
              <a:gd name="connsiteY1-278" fmla="*/ 6956567 h 6956567"/>
              <a:gd name="connsiteX2-279" fmla="*/ 1518699 w 3419061"/>
              <a:gd name="connsiteY2-280" fmla="*/ 94592 h 6956567"/>
              <a:gd name="connsiteX3-281" fmla="*/ 3419061 w 3419061"/>
              <a:gd name="connsiteY3-282" fmla="*/ 78690 h 6956567"/>
              <a:gd name="connsiteX4-283" fmla="*/ 1757239 w 3419061"/>
              <a:gd name="connsiteY4-284" fmla="*/ 6956567 h 6956567"/>
              <a:gd name="connsiteX0-285" fmla="*/ 1757239 w 3419061"/>
              <a:gd name="connsiteY0-286" fmla="*/ 6877877 h 6877877"/>
              <a:gd name="connsiteX1-287" fmla="*/ 0 w 3419061"/>
              <a:gd name="connsiteY1-288" fmla="*/ 6877877 h 6877877"/>
              <a:gd name="connsiteX2-289" fmla="*/ 1518699 w 3419061"/>
              <a:gd name="connsiteY2-290" fmla="*/ 15902 h 6877877"/>
              <a:gd name="connsiteX3-291" fmla="*/ 3419061 w 3419061"/>
              <a:gd name="connsiteY3-292" fmla="*/ 0 h 6877877"/>
              <a:gd name="connsiteX4-293" fmla="*/ 1757239 w 3419061"/>
              <a:gd name="connsiteY4-294" fmla="*/ 6877877 h 6877877"/>
              <a:gd name="connsiteX0-295" fmla="*/ 1757239 w 3275937"/>
              <a:gd name="connsiteY0-296" fmla="*/ 6869926 h 6869926"/>
              <a:gd name="connsiteX1-297" fmla="*/ 0 w 3275937"/>
              <a:gd name="connsiteY1-298" fmla="*/ 6869926 h 6869926"/>
              <a:gd name="connsiteX2-299" fmla="*/ 1518699 w 3275937"/>
              <a:gd name="connsiteY2-300" fmla="*/ 7951 h 6869926"/>
              <a:gd name="connsiteX3-301" fmla="*/ 3275937 w 3275937"/>
              <a:gd name="connsiteY3-302" fmla="*/ 0 h 6869926"/>
              <a:gd name="connsiteX4-303" fmla="*/ 1757239 w 3275937"/>
              <a:gd name="connsiteY4-304" fmla="*/ 6869926 h 6869926"/>
              <a:gd name="connsiteX0-305" fmla="*/ 2282025 w 3275937"/>
              <a:gd name="connsiteY0-306" fmla="*/ 6869926 h 6869926"/>
              <a:gd name="connsiteX1-307" fmla="*/ 0 w 3275937"/>
              <a:gd name="connsiteY1-308" fmla="*/ 6869926 h 6869926"/>
              <a:gd name="connsiteX2-309" fmla="*/ 1518699 w 3275937"/>
              <a:gd name="connsiteY2-310" fmla="*/ 7951 h 6869926"/>
              <a:gd name="connsiteX3-311" fmla="*/ 3275937 w 3275937"/>
              <a:gd name="connsiteY3-312" fmla="*/ 0 h 6869926"/>
              <a:gd name="connsiteX4-313" fmla="*/ 2282025 w 3275937"/>
              <a:gd name="connsiteY4-314" fmla="*/ 6869926 h 6869926"/>
              <a:gd name="connsiteX0-315" fmla="*/ 2282111 w 3276023"/>
              <a:gd name="connsiteY0-316" fmla="*/ 6869926 h 6869926"/>
              <a:gd name="connsiteX1-317" fmla="*/ 86 w 3276023"/>
              <a:gd name="connsiteY1-318" fmla="*/ 6869926 h 6869926"/>
              <a:gd name="connsiteX2-319" fmla="*/ 1518785 w 3276023"/>
              <a:gd name="connsiteY2-320" fmla="*/ 7951 h 6869926"/>
              <a:gd name="connsiteX3-321" fmla="*/ 3276023 w 3276023"/>
              <a:gd name="connsiteY3-322" fmla="*/ 0 h 6869926"/>
              <a:gd name="connsiteX4-323" fmla="*/ 2282111 w 3276023"/>
              <a:gd name="connsiteY4-324" fmla="*/ 6869926 h 6869926"/>
              <a:gd name="connsiteX0-325" fmla="*/ 2282039 w 3275951"/>
              <a:gd name="connsiteY0-326" fmla="*/ 6869926 h 6869926"/>
              <a:gd name="connsiteX1-327" fmla="*/ 14 w 3275951"/>
              <a:gd name="connsiteY1-328" fmla="*/ 6869926 h 6869926"/>
              <a:gd name="connsiteX2-329" fmla="*/ 1518713 w 3275951"/>
              <a:gd name="connsiteY2-330" fmla="*/ 7951 h 6869926"/>
              <a:gd name="connsiteX3-331" fmla="*/ 3275951 w 3275951"/>
              <a:gd name="connsiteY3-332" fmla="*/ 0 h 6869926"/>
              <a:gd name="connsiteX4-333" fmla="*/ 2282039 w 3275951"/>
              <a:gd name="connsiteY4-334" fmla="*/ 6869926 h 6869926"/>
              <a:gd name="connsiteX0-335" fmla="*/ 2282039 w 3800737"/>
              <a:gd name="connsiteY0-336" fmla="*/ 6867943 h 6867943"/>
              <a:gd name="connsiteX1-337" fmla="*/ 14 w 3800737"/>
              <a:gd name="connsiteY1-338" fmla="*/ 6867943 h 6867943"/>
              <a:gd name="connsiteX2-339" fmla="*/ 1518713 w 3800737"/>
              <a:gd name="connsiteY2-340" fmla="*/ 5968 h 6867943"/>
              <a:gd name="connsiteX3-341" fmla="*/ 3800737 w 3800737"/>
              <a:gd name="connsiteY3-342" fmla="*/ 5968 h 6867943"/>
              <a:gd name="connsiteX4-343" fmla="*/ 2282039 w 3800737"/>
              <a:gd name="connsiteY4-344" fmla="*/ 6867943 h 6867943"/>
              <a:gd name="connsiteX0-345" fmla="*/ 2282039 w 3633760"/>
              <a:gd name="connsiteY0-346" fmla="*/ 6869926 h 6869926"/>
              <a:gd name="connsiteX1-347" fmla="*/ 14 w 3633760"/>
              <a:gd name="connsiteY1-348" fmla="*/ 6869926 h 6869926"/>
              <a:gd name="connsiteX2-349" fmla="*/ 1518713 w 3633760"/>
              <a:gd name="connsiteY2-350" fmla="*/ 7951 h 6869926"/>
              <a:gd name="connsiteX3-351" fmla="*/ 3633760 w 3633760"/>
              <a:gd name="connsiteY3-352" fmla="*/ 0 h 6869926"/>
              <a:gd name="connsiteX4-353" fmla="*/ 2282039 w 3633760"/>
              <a:gd name="connsiteY4-354" fmla="*/ 6869926 h 6869926"/>
              <a:gd name="connsiteX0-355" fmla="*/ 2119483 w 3638182"/>
              <a:gd name="connsiteY0-356" fmla="*/ 6869926 h 7378220"/>
              <a:gd name="connsiteX1-357" fmla="*/ 4436 w 3638182"/>
              <a:gd name="connsiteY1-358" fmla="*/ 6869926 h 7378220"/>
              <a:gd name="connsiteX2-359" fmla="*/ 1523135 w 3638182"/>
              <a:gd name="connsiteY2-360" fmla="*/ 7951 h 7378220"/>
              <a:gd name="connsiteX3-361" fmla="*/ 3638182 w 3638182"/>
              <a:gd name="connsiteY3-362" fmla="*/ 0 h 7378220"/>
              <a:gd name="connsiteX4-363" fmla="*/ 2119483 w 3638182"/>
              <a:gd name="connsiteY4-364" fmla="*/ 6869926 h 7378220"/>
              <a:gd name="connsiteX0-365" fmla="*/ 2119483 w 3638182"/>
              <a:gd name="connsiteY0-366" fmla="*/ 6869926 h 7374704"/>
              <a:gd name="connsiteX1-367" fmla="*/ 4436 w 3638182"/>
              <a:gd name="connsiteY1-368" fmla="*/ 6869926 h 7374704"/>
              <a:gd name="connsiteX2-369" fmla="*/ 1523135 w 3638182"/>
              <a:gd name="connsiteY2-370" fmla="*/ 7951 h 7374704"/>
              <a:gd name="connsiteX3-371" fmla="*/ 3638182 w 3638182"/>
              <a:gd name="connsiteY3-372" fmla="*/ 0 h 7374704"/>
              <a:gd name="connsiteX4-373" fmla="*/ 2119483 w 3638182"/>
              <a:gd name="connsiteY4-374" fmla="*/ 6869926 h 7374704"/>
              <a:gd name="connsiteX0-375" fmla="*/ 2119483 w 3638182"/>
              <a:gd name="connsiteY0-376" fmla="*/ 6869926 h 6869926"/>
              <a:gd name="connsiteX1-377" fmla="*/ 4436 w 3638182"/>
              <a:gd name="connsiteY1-378" fmla="*/ 6869926 h 6869926"/>
              <a:gd name="connsiteX2-379" fmla="*/ 1523135 w 3638182"/>
              <a:gd name="connsiteY2-380" fmla="*/ 7951 h 6869926"/>
              <a:gd name="connsiteX3-381" fmla="*/ 3638182 w 3638182"/>
              <a:gd name="connsiteY3-382" fmla="*/ 0 h 6869926"/>
              <a:gd name="connsiteX4-383" fmla="*/ 2119483 w 3638182"/>
              <a:gd name="connsiteY4-384" fmla="*/ 6869926 h 6869926"/>
              <a:gd name="connsiteX0-385" fmla="*/ 2115055 w 3633754"/>
              <a:gd name="connsiteY0-386" fmla="*/ 6869926 h 6869926"/>
              <a:gd name="connsiteX1-387" fmla="*/ 8 w 3633754"/>
              <a:gd name="connsiteY1-388" fmla="*/ 6869926 h 6869926"/>
              <a:gd name="connsiteX2-389" fmla="*/ 1518707 w 3633754"/>
              <a:gd name="connsiteY2-390" fmla="*/ 7951 h 6869926"/>
              <a:gd name="connsiteX3-391" fmla="*/ 3633754 w 3633754"/>
              <a:gd name="connsiteY3-392" fmla="*/ 0 h 6869926"/>
              <a:gd name="connsiteX4-393" fmla="*/ 2115055 w 3633754"/>
              <a:gd name="connsiteY4-394" fmla="*/ 6869926 h 68699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33754" h="6869926">
                <a:moveTo>
                  <a:pt x="2115055" y="6869926"/>
                </a:moveTo>
                <a:cubicBezTo>
                  <a:pt x="2109753" y="6854023"/>
                  <a:pt x="1057531" y="6869926"/>
                  <a:pt x="8" y="6869926"/>
                </a:cubicBezTo>
                <a:cubicBezTo>
                  <a:pt x="-3968" y="6863300"/>
                  <a:pt x="1504130" y="-9278"/>
                  <a:pt x="1518707" y="7951"/>
                </a:cubicBezTo>
                <a:cubicBezTo>
                  <a:pt x="1500155" y="-9278"/>
                  <a:pt x="3627128" y="9277"/>
                  <a:pt x="3633754" y="0"/>
                </a:cubicBezTo>
                <a:lnTo>
                  <a:pt x="2115055" y="6869926"/>
                </a:lnTo>
                <a:close/>
              </a:path>
            </a:pathLst>
          </a:custGeom>
          <a:blipFill dpi="0" rotWithShape="0">
            <a:blip r:embed="rId5"/>
            <a:srcRect/>
            <a:tile tx="-4921250" ty="0" sx="62000" sy="6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3308" y="334645"/>
            <a:ext cx="10225405" cy="171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zh-CN" altLang="en-US" sz="2800" spc="-150" dirty="0">
                <a:solidFill>
                  <a:srgbClr val="003DA5"/>
                </a:solidFill>
                <a:latin typeface="Fira Sans Medium" panose="020B0603050000020004" pitchFamily="34" charset="0"/>
                <a:ea typeface="SimSun" panose="02010600030101010101" pitchFamily="2" charset="-122"/>
              </a:rPr>
              <a:t>《MatRaptor: A SpGEMM Accelerator Based on Row-Wise Product》</a:t>
            </a:r>
            <a:endParaRPr lang="en-US" altLang="zh-CN" sz="2800" spc="-150" dirty="0">
              <a:solidFill>
                <a:srgbClr val="003DA5"/>
              </a:solidFill>
              <a:latin typeface="Fira Sans Medium" panose="020B0603050000020004" pitchFamily="34" charset="0"/>
              <a:ea typeface="SimSun" panose="02010600030101010101" pitchFamily="2" charset="-122"/>
            </a:endParaRPr>
          </a:p>
          <a:p>
            <a:pPr>
              <a:lnSpc>
                <a:spcPts val="6820"/>
              </a:lnSpc>
            </a:pPr>
            <a:r>
              <a:rPr lang="en-US" sz="2800" spc="-150" dirty="0">
                <a:solidFill>
                  <a:srgbClr val="003DA5"/>
                </a:solidFill>
                <a:latin typeface="Fira Sans Medium" panose="020B0603050000020004" pitchFamily="34" charset="0"/>
                <a:ea typeface="SimSun" panose="02010600030101010101" pitchFamily="2" charset="-122"/>
              </a:rPr>
              <a:t>Motivation:</a:t>
            </a:r>
            <a:endParaRPr lang="en-US" sz="2800" spc="-150" dirty="0">
              <a:solidFill>
                <a:srgbClr val="003DA5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2221" y="293422"/>
            <a:ext cx="444904" cy="2035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385" y="1806364"/>
            <a:ext cx="107285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 dirty="0"/>
          </a:p>
          <a:p>
            <a:pPr algn="l"/>
            <a:r>
              <a:rPr lang="en-US" altLang="zh-CN" dirty="0"/>
              <a:t>Many applications of </a:t>
            </a:r>
            <a:r>
              <a:rPr lang="en-US" altLang="zh-CN" dirty="0" err="1"/>
              <a:t>SpGEMM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                                                                                                                                                               ....... Many examples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0" y="3023659"/>
            <a:ext cx="3770630" cy="1503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162" y="3029056"/>
            <a:ext cx="3124200" cy="1492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05" y="4589569"/>
            <a:ext cx="3037840" cy="220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882650"/>
            <a:ext cx="983107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Acceleration for SpGEMM : Challenges &amp;&amp; Solution   </a:t>
            </a:r>
            <a:endParaRPr lang="zh-CN" altLang="en-US" sz="3600" spc="-150" dirty="0">
              <a:solidFill>
                <a:srgbClr val="003DA5"/>
              </a:solidFill>
              <a:latin typeface="Fira Sans Medium" panose="020B0603050000020004" pitchFamily="34" charset="0"/>
              <a:ea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" y="2129155"/>
            <a:ext cx="8807450" cy="3956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882591"/>
            <a:ext cx="9067136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Traditional Approaches : Inner Product  </a:t>
            </a:r>
            <a:endParaRPr lang="zh-CN" altLang="en-US" sz="3600" spc="-150" dirty="0">
              <a:solidFill>
                <a:srgbClr val="003DA5"/>
              </a:solidFill>
              <a:latin typeface="Fira Sans Medium" panose="020B06030500000200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25" y="1807845"/>
            <a:ext cx="3289300" cy="1073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65" y="2819400"/>
            <a:ext cx="3746500" cy="2990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39715" y="3161030"/>
            <a:ext cx="288734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    The </a:t>
            </a:r>
            <a:r>
              <a:rPr lang="en-US" altLang="zh-CN">
                <a:solidFill>
                  <a:srgbClr val="FF0000"/>
                </a:solidFill>
              </a:rPr>
              <a:t>Bad</a:t>
            </a:r>
            <a:r>
              <a:rPr lang="en-US" altLang="zh-CN"/>
              <a:t>:</a:t>
            </a:r>
          </a:p>
          <a:p>
            <a:r>
              <a:rPr lang="en-US" altLang="zh-CN"/>
              <a:t>1) Inconsistent formatting</a:t>
            </a:r>
          </a:p>
          <a:p>
            <a:r>
              <a:rPr lang="en-US" altLang="zh-CN"/>
              <a:t>2) Inefficient index-matching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    The </a:t>
            </a:r>
            <a:r>
              <a:rPr lang="en-US" altLang="zh-CN">
                <a:solidFill>
                  <a:srgbClr val="00B050"/>
                </a:solidFill>
              </a:rPr>
              <a:t>Good</a:t>
            </a:r>
            <a:r>
              <a:rPr lang="en-US" altLang="zh-CN"/>
              <a:t>:</a:t>
            </a:r>
          </a:p>
          <a:p>
            <a:r>
              <a:rPr lang="en-US" altLang="zh-CN"/>
              <a:t>1)No synchronization</a:t>
            </a:r>
          </a:p>
          <a:p>
            <a:r>
              <a:rPr lang="en-US" altLang="zh-CN"/>
              <a:t>2)Low memory requirements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882591"/>
            <a:ext cx="9067136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Traditional Approaches : Outter Product  </a:t>
            </a:r>
            <a:endParaRPr lang="zh-CN" altLang="en-US" sz="3600" spc="-150" dirty="0">
              <a:solidFill>
                <a:srgbClr val="003DA5"/>
              </a:solidFill>
              <a:latin typeface="Fira Sans Medium" panose="020B0603050000020004" pitchFamily="34" charset="0"/>
              <a:ea typeface="SimSun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" y="1879600"/>
            <a:ext cx="1859915" cy="676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20" y="2556510"/>
            <a:ext cx="3816350" cy="31178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39715" y="3161030"/>
            <a:ext cx="298259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    The </a:t>
            </a:r>
            <a:r>
              <a:rPr lang="en-US" altLang="zh-CN">
                <a:solidFill>
                  <a:srgbClr val="FF0000"/>
                </a:solidFill>
              </a:rPr>
              <a:t>Bad</a:t>
            </a:r>
            <a:r>
              <a:rPr lang="en-US" altLang="zh-CN"/>
              <a:t>:</a:t>
            </a:r>
          </a:p>
          <a:p>
            <a:pPr algn="l"/>
            <a:r>
              <a:rPr lang="en-US" altLang="zh-CN"/>
              <a:t>1) Inconsistent formatting</a:t>
            </a:r>
          </a:p>
          <a:p>
            <a:pPr algn="l"/>
            <a:r>
              <a:rPr lang="en-US" altLang="zh-CN"/>
              <a:t>2) S</a:t>
            </a:r>
            <a:r>
              <a:rPr lang="en-US" altLang="zh-CN">
                <a:sym typeface="+mn-ea"/>
              </a:rPr>
              <a:t>ynchronization</a:t>
            </a:r>
            <a:endParaRPr lang="en-US" altLang="zh-CN"/>
          </a:p>
          <a:p>
            <a:pPr algn="l"/>
            <a:r>
              <a:rPr lang="en-US" altLang="zh-CN"/>
              <a:t>3) High </a:t>
            </a:r>
            <a:r>
              <a:rPr lang="en-US" altLang="zh-CN">
                <a:sym typeface="+mn-ea"/>
              </a:rPr>
              <a:t>memory requirements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    The </a:t>
            </a:r>
            <a:r>
              <a:rPr lang="en-US" altLang="zh-CN">
                <a:solidFill>
                  <a:srgbClr val="00B050"/>
                </a:solidFill>
              </a:rPr>
              <a:t>Good</a:t>
            </a:r>
            <a:r>
              <a:rPr lang="en-US" altLang="zh-CN"/>
              <a:t>:</a:t>
            </a:r>
          </a:p>
          <a:p>
            <a:pPr algn="l"/>
            <a:r>
              <a:rPr lang="en-US" altLang="zh-CN"/>
              <a:t>1)E</a:t>
            </a:r>
            <a:r>
              <a:rPr lang="en-US" altLang="zh-CN">
                <a:sym typeface="+mn-ea"/>
              </a:rPr>
              <a:t>fficient index-matching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882591"/>
            <a:ext cx="9067136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Algorithm : </a:t>
            </a:r>
            <a:r>
              <a:rPr lang="en-US" sz="3600" spc="-150" dirty="0">
                <a:solidFill>
                  <a:srgbClr val="FFC0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Row-Wise Product  </a:t>
            </a:r>
            <a:endParaRPr lang="en-US" altLang="en-US" sz="3600" spc="-150" dirty="0">
              <a:solidFill>
                <a:srgbClr val="FFC000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3605" y="3698875"/>
            <a:ext cx="380111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r>
              <a:rPr lang="en-US" altLang="zh-CN"/>
              <a:t>    The </a:t>
            </a:r>
            <a:r>
              <a:rPr lang="en-US" altLang="zh-CN">
                <a:solidFill>
                  <a:srgbClr val="00B050"/>
                </a:solidFill>
              </a:rPr>
              <a:t>Good</a:t>
            </a:r>
            <a:r>
              <a:rPr lang="en-US" altLang="zh-CN"/>
              <a:t>:</a:t>
            </a:r>
          </a:p>
          <a:p>
            <a:pPr algn="l"/>
            <a:r>
              <a:rPr lang="en-US" altLang="zh-CN"/>
              <a:t>1) Consistent Formatting</a:t>
            </a:r>
          </a:p>
          <a:p>
            <a:pPr algn="l"/>
            <a:r>
              <a:rPr lang="en-US" altLang="zh-CN"/>
              <a:t>2) Elimination of Index Matching</a:t>
            </a:r>
          </a:p>
          <a:p>
            <a:pPr algn="l"/>
            <a:r>
              <a:rPr lang="en-US" altLang="zh-CN"/>
              <a:t>3) Elimination of Synchronization</a:t>
            </a:r>
          </a:p>
          <a:p>
            <a:pPr algn="l"/>
            <a:r>
              <a:rPr lang="en-US" altLang="zh-CN"/>
              <a:t>4) Low On-Chip Memory Requirements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    The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Bad</a:t>
            </a:r>
            <a:r>
              <a:rPr lang="en-US" altLang="zh-CN">
                <a:sym typeface="+mn-ea"/>
              </a:rPr>
              <a:t>: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1) Low data-reuse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2) Load imbalance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76070"/>
            <a:ext cx="3130550" cy="958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674620"/>
            <a:ext cx="3848100" cy="3092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860" y="1685290"/>
            <a:ext cx="4737735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5387975"/>
            <a:ext cx="2387600" cy="1263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1499870"/>
            <a:ext cx="7010400" cy="5207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882650"/>
            <a:ext cx="970216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Sparse Format : CSR not works well</a:t>
            </a:r>
            <a:r>
              <a:rPr lang="en-US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 (for row-wise product)</a:t>
            </a:r>
            <a:endParaRPr lang="en-US" spc="-150" dirty="0">
              <a:solidFill>
                <a:srgbClr val="003DA5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0970" y="1940560"/>
            <a:ext cx="1289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000" b="1"/>
              <a:t>PE:</a:t>
            </a:r>
            <a:r>
              <a:rPr lang="zh-CN" altLang="en-US" sz="1000" b="1"/>
              <a:t>Processing Engine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935" y="3290570"/>
            <a:ext cx="2343150" cy="1193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170" y="4558665"/>
            <a:ext cx="2362200" cy="1212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65" y="5602605"/>
            <a:ext cx="2387600" cy="1263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170" y="4558665"/>
            <a:ext cx="2362200" cy="12128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445" y="4484370"/>
            <a:ext cx="2362200" cy="12128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505700" y="2445385"/>
            <a:ext cx="4589780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b="1" dirty="0"/>
              <a:t>Memory Access is not continuous!</a:t>
            </a:r>
          </a:p>
          <a:p>
            <a:r>
              <a:rPr lang="en-US" altLang="zh-CN" sz="2300" dirty="0"/>
              <a:t>the utilization of memory bandwidth will be really low.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1020" y="882591"/>
            <a:ext cx="9067136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Sparse Format : CSR not works well</a:t>
            </a:r>
          </a:p>
          <a:p>
            <a:r>
              <a:rPr lang="en-US" spc="-15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It also hampers memory-level parallelism because of </a:t>
            </a:r>
            <a:r>
              <a:rPr lang="en-US" spc="-150" dirty="0">
                <a:solidFill>
                  <a:srgbClr val="FFC0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channel confilicts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670935"/>
            <a:ext cx="6276340" cy="2564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90" y="1884045"/>
            <a:ext cx="3703320" cy="15284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67835" y="2416175"/>
            <a:ext cx="59493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    Channel Conflict: </a:t>
            </a:r>
            <a:r>
              <a:rPr lang="zh-CN" altLang="en-US" dirty="0"/>
              <a:t>two memory access requests are directed to the same controller, the hardware serializes the access</a:t>
            </a:r>
            <a:r>
              <a:rPr lang="en-US" altLang="zh-CN"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8640" y="874395"/>
            <a:ext cx="10007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New Format : Channel Cyclic Sparse </a:t>
            </a:r>
            <a:r>
              <a:rPr lang="en-US" altLang="zh-CN" sz="3600" dirty="0">
                <a:solidFill>
                  <a:srgbClr val="003DA5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Row!</a:t>
            </a:r>
            <a:endParaRPr lang="en-US" sz="3600" dirty="0">
              <a:solidFill>
                <a:srgbClr val="003DA5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270" y="2455545"/>
            <a:ext cx="7962265" cy="3200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04925" y="5784850"/>
            <a:ext cx="71323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E</a:t>
            </a:r>
            <a:r>
              <a:rPr lang="zh-CN" altLang="en-US"/>
              <a:t>ach row is assigned to a fixed channel in a</a:t>
            </a:r>
            <a:r>
              <a:rPr lang="en-US" altLang="zh-CN"/>
              <a:t> </a:t>
            </a:r>
            <a:r>
              <a:rPr lang="zh-CN" altLang="en-US"/>
              <a:t>cyclic manner and then for each channel all non-zero elements</a:t>
            </a:r>
            <a:r>
              <a:rPr lang="en-US" altLang="zh-CN"/>
              <a:t> </a:t>
            </a:r>
            <a:r>
              <a:rPr lang="zh-CN" altLang="en-US"/>
              <a:t>are written serially to the memory locations corresponding to</a:t>
            </a:r>
            <a:r>
              <a:rPr lang="en-US" altLang="zh-CN"/>
              <a:t> </a:t>
            </a:r>
            <a:r>
              <a:rPr lang="zh-CN" altLang="en-US"/>
              <a:t>that channel in the (value, column id) array</a:t>
            </a:r>
            <a:r>
              <a:rPr lang="en-US" altLang="zh-CN"/>
              <a:t>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93975" y="1896110"/>
            <a:ext cx="7432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 (row length,row pointer)</a:t>
            </a:r>
            <a:r>
              <a:rPr lang="en-US" altLang="zh-CN">
                <a:sym typeface="+mn-ea"/>
              </a:rPr>
              <a:t>-&gt;</a:t>
            </a:r>
            <a:r>
              <a:rPr lang="zh-CN" altLang="en-US">
                <a:sym typeface="+mn-ea"/>
              </a:rPr>
              <a:t> </a:t>
            </a:r>
            <a:r>
              <a:rPr lang="zh-CN" altLang="en-US"/>
              <a:t> (value, column</a:t>
            </a:r>
            <a:r>
              <a:rPr lang="en-US" altLang="zh-CN"/>
              <a:t> </a:t>
            </a:r>
            <a:r>
              <a:rPr lang="zh-CN" altLang="en-US"/>
              <a:t>id)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CR-Bas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CR-Bas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880</Words>
  <Application>Microsoft Office PowerPoint</Application>
  <PresentationFormat>宽屏</PresentationFormat>
  <Paragraphs>103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Fira Sans</vt:lpstr>
      <vt:lpstr>Arial</vt:lpstr>
      <vt:lpstr>Calibri</vt:lpstr>
      <vt:lpstr>Fira Sans Medium</vt:lpstr>
      <vt:lpstr>UCR-Basic</vt:lpstr>
      <vt:lpstr>1_UCR-Basic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 Sanz</dc:creator>
  <cp:lastModifiedBy>lou qun</cp:lastModifiedBy>
  <cp:revision>37</cp:revision>
  <dcterms:created xsi:type="dcterms:W3CDTF">2020-04-15T23:29:00Z</dcterms:created>
  <dcterms:modified xsi:type="dcterms:W3CDTF">2021-11-30T02:26:33Z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0D38494274AD4FC9B6A3F56DA233C668</vt:lpwstr>
  </property>
  <property fmtid="{D5CDD505-2E9C-101B-9397-08002B2CF9AE}" pid="3" name="KSOProductBuildVer">
    <vt:lpwstr>2052-11.1.0.11115</vt:lpwstr>
  </property>
</Properties>
</file>